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Rasputin Light" charset="1" panose="00000000000000000000"/>
      <p:regular r:id="rId37"/>
    </p:embeddedFont>
    <p:embeddedFont>
      <p:font typeface="TT Commons Pro" charset="1" panose="020B0103030102020204"/>
      <p:regular r:id="rId38"/>
    </p:embeddedFont>
    <p:embeddedFont>
      <p:font typeface="Rasputin" charset="1" panose="00000000000000000000"/>
      <p:regular r:id="rId39"/>
    </p:embeddedFont>
    <p:embeddedFont>
      <p:font typeface="Rasputin Bold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14.pn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42669" y="2730571"/>
            <a:ext cx="12002662" cy="4825857"/>
            <a:chOff x="0" y="0"/>
            <a:chExt cx="16003549" cy="643447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3825"/>
              <a:ext cx="16003549" cy="4922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Trabajo Final</a:t>
              </a:r>
            </a:p>
            <a:p>
              <a:pPr algn="ctr"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Integrador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553987"/>
              <a:ext cx="16003549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Electrónica Digital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284790" y="-3746425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653687">
            <a:off x="10166505" y="4129872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726396">
            <a:off x="-2659134" y="-900023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88089">
            <a:off x="16062525" y="2478011"/>
            <a:ext cx="6565563" cy="10406512"/>
          </a:xfrm>
          <a:custGeom>
            <a:avLst/>
            <a:gdLst/>
            <a:ahLst/>
            <a:cxnLst/>
            <a:rect r="r" b="b" t="t" l="l"/>
            <a:pathLst>
              <a:path h="10406512" w="6565563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95009">
            <a:off x="11667807" y="-2491199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79" y="0"/>
                </a:lnTo>
                <a:lnTo>
                  <a:pt x="10836479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0549" y="-307850"/>
            <a:ext cx="11169723" cy="10206060"/>
          </a:xfrm>
          <a:custGeom>
            <a:avLst/>
            <a:gdLst/>
            <a:ahLst/>
            <a:cxnLst/>
            <a:rect r="r" b="b" t="t" l="l"/>
            <a:pathLst>
              <a:path h="10206060" w="11169723">
                <a:moveTo>
                  <a:pt x="0" y="0"/>
                </a:moveTo>
                <a:lnTo>
                  <a:pt x="11169722" y="0"/>
                </a:lnTo>
                <a:lnTo>
                  <a:pt x="11169722" y="10206060"/>
                </a:lnTo>
                <a:lnTo>
                  <a:pt x="0" y="1020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35417" y="1783169"/>
            <a:ext cx="5890960" cy="476119"/>
          </a:xfrm>
          <a:custGeom>
            <a:avLst/>
            <a:gdLst/>
            <a:ahLst/>
            <a:cxnLst/>
            <a:rect r="r" b="b" t="t" l="l"/>
            <a:pathLst>
              <a:path h="476119" w="5890960">
                <a:moveTo>
                  <a:pt x="0" y="0"/>
                </a:moveTo>
                <a:lnTo>
                  <a:pt x="5890960" y="0"/>
                </a:lnTo>
                <a:lnTo>
                  <a:pt x="5890960" y="476118"/>
                </a:lnTo>
                <a:lnTo>
                  <a:pt x="0" y="476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35417" y="4887676"/>
            <a:ext cx="6681769" cy="492430"/>
          </a:xfrm>
          <a:custGeom>
            <a:avLst/>
            <a:gdLst/>
            <a:ahLst/>
            <a:cxnLst/>
            <a:rect r="r" b="b" t="t" l="l"/>
            <a:pathLst>
              <a:path h="492430" w="6681769">
                <a:moveTo>
                  <a:pt x="0" y="0"/>
                </a:moveTo>
                <a:lnTo>
                  <a:pt x="6681769" y="0"/>
                </a:lnTo>
                <a:lnTo>
                  <a:pt x="6681769" y="492431"/>
                </a:lnTo>
                <a:lnTo>
                  <a:pt x="0" y="492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35417" y="8150835"/>
            <a:ext cx="6681769" cy="459372"/>
          </a:xfrm>
          <a:custGeom>
            <a:avLst/>
            <a:gdLst/>
            <a:ahLst/>
            <a:cxnLst/>
            <a:rect r="r" b="b" t="t" l="l"/>
            <a:pathLst>
              <a:path h="459372" w="6681769">
                <a:moveTo>
                  <a:pt x="0" y="0"/>
                </a:moveTo>
                <a:lnTo>
                  <a:pt x="6681769" y="0"/>
                </a:lnTo>
                <a:lnTo>
                  <a:pt x="6681769" y="459372"/>
                </a:lnTo>
                <a:lnTo>
                  <a:pt x="0" y="459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2385" y="3352950"/>
            <a:ext cx="1008323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"/>
                <a:ea typeface="Rasputin"/>
                <a:cs typeface="Rasputin"/>
                <a:sym typeface="Rasputin"/>
              </a:rPr>
              <a:t>Diagrama de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estados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25815" y="8314655"/>
            <a:ext cx="663637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94">
                <a:solidFill>
                  <a:srgbClr val="142414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FSM - CONTADOR ASCENDENTE Y DESCENDENTE 0-7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49591" y="5642381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2596254" y="4920069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21922" y="1435584"/>
            <a:ext cx="11908749" cy="8172379"/>
          </a:xfrm>
          <a:custGeom>
            <a:avLst/>
            <a:gdLst/>
            <a:ahLst/>
            <a:cxnLst/>
            <a:rect r="r" b="b" t="t" l="l"/>
            <a:pathLst>
              <a:path h="8172379" w="11908749">
                <a:moveTo>
                  <a:pt x="0" y="0"/>
                </a:moveTo>
                <a:lnTo>
                  <a:pt x="11908749" y="0"/>
                </a:lnTo>
                <a:lnTo>
                  <a:pt x="11908749" y="8172379"/>
                </a:lnTo>
                <a:lnTo>
                  <a:pt x="0" y="8172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1381" y="305547"/>
            <a:ext cx="17926619" cy="29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Comportamiento del contador por las entradas</a:t>
            </a:r>
          </a:p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‘s’ y ‘r’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95009">
            <a:off x="11667807" y="-2491199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79" y="0"/>
                </a:lnTo>
                <a:lnTo>
                  <a:pt x="10836479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0934" y="152800"/>
            <a:ext cx="9936845" cy="9887161"/>
          </a:xfrm>
          <a:custGeom>
            <a:avLst/>
            <a:gdLst/>
            <a:ahLst/>
            <a:cxnLst/>
            <a:rect r="r" b="b" t="t" l="l"/>
            <a:pathLst>
              <a:path h="9887161" w="9936845">
                <a:moveTo>
                  <a:pt x="0" y="0"/>
                </a:moveTo>
                <a:lnTo>
                  <a:pt x="9936845" y="0"/>
                </a:lnTo>
                <a:lnTo>
                  <a:pt x="9936845" y="9887162"/>
                </a:lnTo>
                <a:lnTo>
                  <a:pt x="0" y="988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921556">
            <a:off x="-5013172" y="6342013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79" y="0"/>
                </a:lnTo>
                <a:lnTo>
                  <a:pt x="10836479" y="7395897"/>
                </a:lnTo>
                <a:lnTo>
                  <a:pt x="0" y="739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8653" y="827506"/>
            <a:ext cx="4308131" cy="2665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Diagrama</a:t>
            </a:r>
          </a:p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Máquina de Moore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2385" y="1366987"/>
            <a:ext cx="10083230" cy="662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Tabla de 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transición de estados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y mapas de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Karnaugh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25815" y="8314655"/>
            <a:ext cx="663637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94">
                <a:solidFill>
                  <a:srgbClr val="142414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FSM - CONTADOR ASCENDENTE Y DESCENDENTE 0-7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95009">
            <a:off x="12631719" y="-2491199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80" y="0"/>
                </a:lnTo>
                <a:lnTo>
                  <a:pt x="10836480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921556">
            <a:off x="-5013172" y="6342013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79" y="0"/>
                </a:lnTo>
                <a:lnTo>
                  <a:pt x="10836479" y="7395897"/>
                </a:lnTo>
                <a:lnTo>
                  <a:pt x="0" y="739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13198" y="0"/>
            <a:ext cx="10343490" cy="10382424"/>
          </a:xfrm>
          <a:custGeom>
            <a:avLst/>
            <a:gdLst/>
            <a:ahLst/>
            <a:cxnLst/>
            <a:rect r="r" b="b" t="t" l="l"/>
            <a:pathLst>
              <a:path h="10382424" w="10343490">
                <a:moveTo>
                  <a:pt x="0" y="0"/>
                </a:moveTo>
                <a:lnTo>
                  <a:pt x="10343491" y="0"/>
                </a:lnTo>
                <a:lnTo>
                  <a:pt x="10343491" y="10382424"/>
                </a:lnTo>
                <a:lnTo>
                  <a:pt x="0" y="10382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4455" y="225675"/>
            <a:ext cx="4308131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Tabla de transición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95009">
            <a:off x="11667807" y="-2491199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79" y="0"/>
                </a:lnTo>
                <a:lnTo>
                  <a:pt x="10836479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937" y="92017"/>
            <a:ext cx="10901351" cy="10083749"/>
          </a:xfrm>
          <a:custGeom>
            <a:avLst/>
            <a:gdLst/>
            <a:ahLst/>
            <a:cxnLst/>
            <a:rect r="r" b="b" t="t" l="l"/>
            <a:pathLst>
              <a:path h="10083749" w="10901351">
                <a:moveTo>
                  <a:pt x="0" y="0"/>
                </a:moveTo>
                <a:lnTo>
                  <a:pt x="10901350" y="0"/>
                </a:lnTo>
                <a:lnTo>
                  <a:pt x="10901350" y="10083749"/>
                </a:lnTo>
                <a:lnTo>
                  <a:pt x="0" y="10083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70287" y="1767470"/>
            <a:ext cx="6660240" cy="676709"/>
          </a:xfrm>
          <a:custGeom>
            <a:avLst/>
            <a:gdLst/>
            <a:ahLst/>
            <a:cxnLst/>
            <a:rect r="r" b="b" t="t" l="l"/>
            <a:pathLst>
              <a:path h="676709" w="6660240">
                <a:moveTo>
                  <a:pt x="0" y="0"/>
                </a:moveTo>
                <a:lnTo>
                  <a:pt x="6660241" y="0"/>
                </a:lnTo>
                <a:lnTo>
                  <a:pt x="6660241" y="676709"/>
                </a:lnTo>
                <a:lnTo>
                  <a:pt x="0" y="676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70287" y="5143500"/>
            <a:ext cx="6660240" cy="374639"/>
          </a:xfrm>
          <a:custGeom>
            <a:avLst/>
            <a:gdLst/>
            <a:ahLst/>
            <a:cxnLst/>
            <a:rect r="r" b="b" t="t" l="l"/>
            <a:pathLst>
              <a:path h="374639" w="6660240">
                <a:moveTo>
                  <a:pt x="0" y="0"/>
                </a:moveTo>
                <a:lnTo>
                  <a:pt x="6660241" y="0"/>
                </a:lnTo>
                <a:lnTo>
                  <a:pt x="6660241" y="374639"/>
                </a:lnTo>
                <a:lnTo>
                  <a:pt x="0" y="374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70287" y="8276410"/>
            <a:ext cx="6660240" cy="471986"/>
          </a:xfrm>
          <a:custGeom>
            <a:avLst/>
            <a:gdLst/>
            <a:ahLst/>
            <a:cxnLst/>
            <a:rect r="r" b="b" t="t" l="l"/>
            <a:pathLst>
              <a:path h="471986" w="6660240">
                <a:moveTo>
                  <a:pt x="0" y="0"/>
                </a:moveTo>
                <a:lnTo>
                  <a:pt x="6660241" y="0"/>
                </a:lnTo>
                <a:lnTo>
                  <a:pt x="6660241" y="471985"/>
                </a:lnTo>
                <a:lnTo>
                  <a:pt x="0" y="471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96905" y="2486025"/>
            <a:ext cx="10083230" cy="530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Implementación de las FSM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utilizando circuitos lógicos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21762">
            <a:off x="10097818" y="3686697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04631">
            <a:off x="14297058" y="2361332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3" y="0"/>
                </a:lnTo>
                <a:lnTo>
                  <a:pt x="6144833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22765">
            <a:off x="-1597075" y="7402747"/>
            <a:ext cx="4764940" cy="4699422"/>
          </a:xfrm>
          <a:custGeom>
            <a:avLst/>
            <a:gdLst/>
            <a:ahLst/>
            <a:cxnLst/>
            <a:rect r="r" b="b" t="t" l="l"/>
            <a:pathLst>
              <a:path h="4699422" w="4764940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222" r="0" b="-1222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02385" y="3148013"/>
            <a:ext cx="10083230" cy="398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"/>
                <a:ea typeface="Rasputin"/>
                <a:cs typeface="Rasputin"/>
                <a:sym typeface="Rasputin"/>
              </a:rPr>
              <a:t>Solución del problema en 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"/>
                <a:ea typeface="Rasputin"/>
                <a:cs typeface="Rasputin"/>
                <a:sym typeface="Rasputin"/>
              </a:rPr>
              <a:t>Verilog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5407" y="-3636889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43551">
            <a:off x="6526536" y="479488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95530" y="3044416"/>
            <a:ext cx="8628257" cy="4581313"/>
            <a:chOff x="0" y="0"/>
            <a:chExt cx="11504342" cy="610841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522938"/>
              <a:ext cx="11504342" cy="585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4919"/>
              <a:ext cx="11504342" cy="4823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475"/>
                </a:lnSpc>
              </a:pPr>
              <a:r>
                <a:rPr lang="en-US" sz="7896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Contador de</a:t>
              </a:r>
            </a:p>
            <a:p>
              <a:pPr algn="l">
                <a:lnSpc>
                  <a:spcPts val="9475"/>
                </a:lnSpc>
              </a:pPr>
              <a:r>
                <a:rPr lang="en-US" sz="7896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ocupación de</a:t>
              </a:r>
            </a:p>
            <a:p>
              <a:pPr algn="l">
                <a:lnSpc>
                  <a:spcPts val="9475"/>
                </a:lnSpc>
              </a:pPr>
              <a:r>
                <a:rPr lang="en-US" sz="7896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estacionamiento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362902" y="420576"/>
            <a:ext cx="8491976" cy="9445848"/>
            <a:chOff x="687070" y="247650"/>
            <a:chExt cx="11148060" cy="12400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87070" y="247650"/>
              <a:ext cx="11148061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1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6"/>
              <a:stretch>
                <a:fillRect l="-6649" t="-16029" r="6649" b="-11939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68842">
            <a:off x="-4611311" y="-136226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87978">
            <a:off x="13094258" y="-4595393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5"/>
                </a:lnTo>
                <a:lnTo>
                  <a:pt x="0" y="12292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375268" y="2904918"/>
            <a:ext cx="8589814" cy="4294907"/>
            <a:chOff x="0" y="0"/>
            <a:chExt cx="6350000" cy="317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0" y="2286000"/>
                  </a:moveTo>
                  <a:lnTo>
                    <a:pt x="0" y="889000"/>
                  </a:lnTo>
                  <a:cubicBezTo>
                    <a:pt x="0" y="397510"/>
                    <a:pt x="397510" y="0"/>
                    <a:pt x="889000" y="0"/>
                  </a:cubicBezTo>
                  <a:lnTo>
                    <a:pt x="5461000" y="0"/>
                  </a:lnTo>
                  <a:cubicBezTo>
                    <a:pt x="5952490" y="0"/>
                    <a:pt x="6350000" y="397510"/>
                    <a:pt x="6350000" y="889000"/>
                  </a:cubicBezTo>
                  <a:lnTo>
                    <a:pt x="6350000" y="2286000"/>
                  </a:lnTo>
                  <a:cubicBezTo>
                    <a:pt x="6350000" y="2777490"/>
                    <a:pt x="5952490" y="3175000"/>
                    <a:pt x="5461000" y="3175000"/>
                  </a:cubicBezTo>
                  <a:lnTo>
                    <a:pt x="889000" y="3175000"/>
                  </a:lnTo>
                  <a:cubicBezTo>
                    <a:pt x="397510" y="3175000"/>
                    <a:pt x="0" y="2777490"/>
                    <a:pt x="0" y="2286000"/>
                  </a:cubicBezTo>
                  <a:close/>
                </a:path>
              </a:pathLst>
            </a:custGeom>
            <a:blipFill>
              <a:blip r:embed="rId6"/>
              <a:stretch>
                <a:fillRect l="0" t="-30947" r="0" b="-1830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96220" y="2904918"/>
            <a:ext cx="8589814" cy="4294907"/>
            <a:chOff x="0" y="0"/>
            <a:chExt cx="6350000" cy="317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0" y="2286000"/>
                  </a:moveTo>
                  <a:lnTo>
                    <a:pt x="0" y="889000"/>
                  </a:lnTo>
                  <a:cubicBezTo>
                    <a:pt x="0" y="397510"/>
                    <a:pt x="397510" y="0"/>
                    <a:pt x="889000" y="0"/>
                  </a:cubicBezTo>
                  <a:lnTo>
                    <a:pt x="5461000" y="0"/>
                  </a:lnTo>
                  <a:cubicBezTo>
                    <a:pt x="5952490" y="0"/>
                    <a:pt x="6350000" y="397510"/>
                    <a:pt x="6350000" y="889000"/>
                  </a:cubicBezTo>
                  <a:lnTo>
                    <a:pt x="6350000" y="2286000"/>
                  </a:lnTo>
                  <a:cubicBezTo>
                    <a:pt x="6350000" y="2777490"/>
                    <a:pt x="5952490" y="3175000"/>
                    <a:pt x="5461000" y="3175000"/>
                  </a:cubicBezTo>
                  <a:lnTo>
                    <a:pt x="889000" y="3175000"/>
                  </a:lnTo>
                  <a:cubicBezTo>
                    <a:pt x="397510" y="3175000"/>
                    <a:pt x="0" y="2777490"/>
                    <a:pt x="0" y="2286000"/>
                  </a:cubicBezTo>
                  <a:close/>
                </a:path>
              </a:pathLst>
            </a:custGeom>
            <a:blipFill>
              <a:blip r:embed="rId7"/>
              <a:stretch>
                <a:fillRect l="-9067" t="-38538" r="-65205" b="-5882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55204" y="7531387"/>
            <a:ext cx="5871846" cy="1618436"/>
            <a:chOff x="0" y="0"/>
            <a:chExt cx="7829128" cy="215791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23858"/>
              <a:ext cx="7829128" cy="534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7829128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142414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Implementación con compuertas lógicas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34252" y="7531387"/>
            <a:ext cx="5871846" cy="1123136"/>
            <a:chOff x="0" y="0"/>
            <a:chExt cx="7829128" cy="149751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63458"/>
              <a:ext cx="7829128" cy="534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782912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142414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Implementación en Verilog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40421" y="1028700"/>
            <a:ext cx="1380715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Flip-Flop 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16117" y="2475574"/>
            <a:ext cx="14650773" cy="532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 b="true">
                <a:solidFill>
                  <a:srgbClr val="142414"/>
                </a:solidFill>
                <a:latin typeface="Rasputin Bold"/>
                <a:ea typeface="Rasputin Bold"/>
                <a:cs typeface="Rasputin Bold"/>
                <a:sym typeface="Rasputin Bold"/>
              </a:rPr>
              <a:t>FSM  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CONTROL DE ENTRADA Y SALIDA DEL ESTACIONAMIENTO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1543" y="448442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69816" y="76716"/>
            <a:ext cx="13022303" cy="10158022"/>
          </a:xfrm>
          <a:custGeom>
            <a:avLst/>
            <a:gdLst/>
            <a:ahLst/>
            <a:cxnLst/>
            <a:rect r="r" b="b" t="t" l="l"/>
            <a:pathLst>
              <a:path h="10158022" w="13022303">
                <a:moveTo>
                  <a:pt x="0" y="0"/>
                </a:moveTo>
                <a:lnTo>
                  <a:pt x="13022302" y="0"/>
                </a:lnTo>
                <a:lnTo>
                  <a:pt x="13022302" y="10158023"/>
                </a:lnTo>
                <a:lnTo>
                  <a:pt x="0" y="10158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22" t="-7502" r="-5432" b="-6749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13133" y="2478405"/>
            <a:ext cx="14650773" cy="532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 b="true">
                <a:solidFill>
                  <a:srgbClr val="142414"/>
                </a:solidFill>
                <a:latin typeface="Rasputin Bold"/>
                <a:ea typeface="Rasputin Bold"/>
                <a:cs typeface="Rasputin Bold"/>
                <a:sym typeface="Rasputin Bold"/>
              </a:rPr>
              <a:t>FSM  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CONTADOR ASCENDENTE Y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DESCENDENTE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1543" y="448442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31874" y="91442"/>
            <a:ext cx="11424253" cy="10104117"/>
          </a:xfrm>
          <a:custGeom>
            <a:avLst/>
            <a:gdLst/>
            <a:ahLst/>
            <a:cxnLst/>
            <a:rect r="r" b="b" t="t" l="l"/>
            <a:pathLst>
              <a:path h="10104117" w="11424253">
                <a:moveTo>
                  <a:pt x="0" y="0"/>
                </a:moveTo>
                <a:lnTo>
                  <a:pt x="11424252" y="0"/>
                </a:lnTo>
                <a:lnTo>
                  <a:pt x="11424252" y="10104116"/>
                </a:lnTo>
                <a:lnTo>
                  <a:pt x="0" y="10104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71" t="-7759" r="-7610" b="-8290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13133" y="3140392"/>
            <a:ext cx="14650773" cy="399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 b="true">
                <a:solidFill>
                  <a:srgbClr val="142414"/>
                </a:solidFill>
                <a:latin typeface="Rasputin Bold"/>
                <a:ea typeface="Rasputin Bold"/>
                <a:cs typeface="Rasputin Bold"/>
                <a:sym typeface="Rasputin Bold"/>
              </a:rPr>
              <a:t>Implementación 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Antirebote de los pulsadores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65117" y="4497858"/>
            <a:ext cx="8425826" cy="8109857"/>
          </a:xfrm>
          <a:custGeom>
            <a:avLst/>
            <a:gdLst/>
            <a:ahLst/>
            <a:cxnLst/>
            <a:rect r="r" b="b" t="t" l="l"/>
            <a:pathLst>
              <a:path h="8109857" w="8425826">
                <a:moveTo>
                  <a:pt x="0" y="0"/>
                </a:moveTo>
                <a:lnTo>
                  <a:pt x="8425825" y="0"/>
                </a:lnTo>
                <a:lnTo>
                  <a:pt x="8425825" y="8109857"/>
                </a:lnTo>
                <a:lnTo>
                  <a:pt x="0" y="8109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07116" y="2629752"/>
            <a:ext cx="10683294" cy="7237932"/>
          </a:xfrm>
          <a:custGeom>
            <a:avLst/>
            <a:gdLst/>
            <a:ahLst/>
            <a:cxnLst/>
            <a:rect r="r" b="b" t="t" l="l"/>
            <a:pathLst>
              <a:path h="7237932" w="10683294">
                <a:moveTo>
                  <a:pt x="0" y="0"/>
                </a:moveTo>
                <a:lnTo>
                  <a:pt x="10683293" y="0"/>
                </a:lnTo>
                <a:lnTo>
                  <a:pt x="10683293" y="7237932"/>
                </a:lnTo>
                <a:lnTo>
                  <a:pt x="0" y="7237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4915284"/>
            <a:ext cx="9525" cy="13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652312" y="-2987939"/>
            <a:ext cx="7271377" cy="6998700"/>
          </a:xfrm>
          <a:custGeom>
            <a:avLst/>
            <a:gdLst/>
            <a:ahLst/>
            <a:cxnLst/>
            <a:rect r="r" b="b" t="t" l="l"/>
            <a:pathLst>
              <a:path h="6998700" w="7271377">
                <a:moveTo>
                  <a:pt x="0" y="0"/>
                </a:moveTo>
                <a:lnTo>
                  <a:pt x="7271376" y="0"/>
                </a:lnTo>
                <a:lnTo>
                  <a:pt x="7271376" y="6998701"/>
                </a:lnTo>
                <a:lnTo>
                  <a:pt x="0" y="6998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9277" y="501887"/>
            <a:ext cx="14897200" cy="135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  <a:spcBef>
                <a:spcPct val="0"/>
              </a:spcBef>
            </a:pPr>
            <a:r>
              <a:rPr lang="en-US" b="true" sz="8700">
                <a:solidFill>
                  <a:srgbClr val="000000"/>
                </a:solidFill>
                <a:latin typeface="Rasputin Bold"/>
                <a:ea typeface="Rasputin Bold"/>
                <a:cs typeface="Rasputin Bold"/>
                <a:sym typeface="Rasputin Bold"/>
              </a:rPr>
              <a:t>Señal ideal vs Señal real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1543" y="448442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350" y="223937"/>
            <a:ext cx="18065299" cy="9971622"/>
          </a:xfrm>
          <a:custGeom>
            <a:avLst/>
            <a:gdLst/>
            <a:ahLst/>
            <a:cxnLst/>
            <a:rect r="r" b="b" t="t" l="l"/>
            <a:pathLst>
              <a:path h="9971622" w="18065299">
                <a:moveTo>
                  <a:pt x="0" y="0"/>
                </a:moveTo>
                <a:lnTo>
                  <a:pt x="18065300" y="0"/>
                </a:lnTo>
                <a:lnTo>
                  <a:pt x="18065300" y="9971621"/>
                </a:lnTo>
                <a:lnTo>
                  <a:pt x="0" y="9971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84" t="-5741" r="-3785" b="-6037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17017" y="3788899"/>
            <a:ext cx="7653966" cy="2699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 b="true">
                <a:solidFill>
                  <a:srgbClr val="142414"/>
                </a:solidFill>
                <a:latin typeface="Rasputin Bold"/>
                <a:ea typeface="Rasputin Bold"/>
                <a:cs typeface="Rasputin Bold"/>
                <a:sym typeface="Rasputin Bold"/>
              </a:rPr>
              <a:t>Resolución del TFI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1543" y="448442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67360" y="65558"/>
            <a:ext cx="8553279" cy="10155885"/>
          </a:xfrm>
          <a:custGeom>
            <a:avLst/>
            <a:gdLst/>
            <a:ahLst/>
            <a:cxnLst/>
            <a:rect r="r" b="b" t="t" l="l"/>
            <a:pathLst>
              <a:path h="10155885" w="8553279">
                <a:moveTo>
                  <a:pt x="0" y="0"/>
                </a:moveTo>
                <a:lnTo>
                  <a:pt x="8553280" y="0"/>
                </a:lnTo>
                <a:lnTo>
                  <a:pt x="8553280" y="10155884"/>
                </a:lnTo>
                <a:lnTo>
                  <a:pt x="0" y="10155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78" t="-4890" r="-9377" b="-553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91298" y="-1838102"/>
            <a:ext cx="13958156" cy="13434725"/>
          </a:xfrm>
          <a:custGeom>
            <a:avLst/>
            <a:gdLst/>
            <a:ahLst/>
            <a:cxnLst/>
            <a:rect r="r" b="b" t="t" l="l"/>
            <a:pathLst>
              <a:path h="13434725" w="13958156">
                <a:moveTo>
                  <a:pt x="0" y="0"/>
                </a:moveTo>
                <a:lnTo>
                  <a:pt x="13958156" y="0"/>
                </a:lnTo>
                <a:lnTo>
                  <a:pt x="13958156" y="13434725"/>
                </a:lnTo>
                <a:lnTo>
                  <a:pt x="0" y="1343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05215">
            <a:off x="7503112" y="3339439"/>
            <a:ext cx="8946815" cy="14180830"/>
          </a:xfrm>
          <a:custGeom>
            <a:avLst/>
            <a:gdLst/>
            <a:ahLst/>
            <a:cxnLst/>
            <a:rect r="r" b="b" t="t" l="l"/>
            <a:pathLst>
              <a:path h="14180830" w="8946815">
                <a:moveTo>
                  <a:pt x="0" y="0"/>
                </a:moveTo>
                <a:lnTo>
                  <a:pt x="8946814" y="0"/>
                </a:lnTo>
                <a:lnTo>
                  <a:pt x="8946814" y="14180830"/>
                </a:lnTo>
                <a:lnTo>
                  <a:pt x="0" y="14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659505"/>
            <a:ext cx="6910589" cy="294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Solución al</a:t>
            </a:r>
          </a:p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enunciado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066858" y="2083317"/>
            <a:ext cx="8363306" cy="4657062"/>
            <a:chOff x="0" y="0"/>
            <a:chExt cx="11151074" cy="620941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77657"/>
              <a:ext cx="10045368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- FSM para detectar ingreso y egreso de autos.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6298" y="4868931"/>
              <a:ext cx="10045368" cy="134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- Visualización del contador en los leds de la   </a:t>
              </a:r>
            </a:p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  FPGA.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24044"/>
              <a:ext cx="10045368" cy="134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- FSM para un contador ascendente y  </a:t>
              </a:r>
            </a:p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  descendente.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0"/>
              <a:ext cx="11151074" cy="100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sz="4500">
                  <a:solidFill>
                    <a:srgbClr val="142414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Partes de la solución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1543" y="448442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9948" y="209480"/>
            <a:ext cx="12348104" cy="9868041"/>
          </a:xfrm>
          <a:custGeom>
            <a:avLst/>
            <a:gdLst/>
            <a:ahLst/>
            <a:cxnLst/>
            <a:rect r="r" b="b" t="t" l="l"/>
            <a:pathLst>
              <a:path h="9868041" w="12348104">
                <a:moveTo>
                  <a:pt x="0" y="0"/>
                </a:moveTo>
                <a:lnTo>
                  <a:pt x="12348104" y="0"/>
                </a:lnTo>
                <a:lnTo>
                  <a:pt x="12348104" y="9868040"/>
                </a:lnTo>
                <a:lnTo>
                  <a:pt x="0" y="9868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09" t="-9298" r="-10328" b="-10386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3333" y="2614696"/>
            <a:ext cx="15761334" cy="5057608"/>
            <a:chOff x="0" y="0"/>
            <a:chExt cx="21015111" cy="67434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255466" y="5733918"/>
              <a:ext cx="16896950" cy="100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00"/>
                </a:lnSpc>
              </a:pPr>
              <a:r>
                <a:rPr lang="en-US" sz="4500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Godoy Matías Nahuel - Palacios Angel Luis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3825"/>
              <a:ext cx="21015111" cy="4922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Muchas </a:t>
              </a:r>
            </a:p>
            <a:p>
              <a:pPr algn="ctr"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gracias!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284790" y="-3746425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653687">
            <a:off x="10166505" y="4129872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726396">
            <a:off x="1565829" y="-4045273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045464">
            <a:off x="10463264" y="6473304"/>
            <a:ext cx="5489002" cy="8700148"/>
          </a:xfrm>
          <a:custGeom>
            <a:avLst/>
            <a:gdLst/>
            <a:ahLst/>
            <a:cxnLst/>
            <a:rect r="r" b="b" t="t" l="l"/>
            <a:pathLst>
              <a:path h="8700148" w="5489002">
                <a:moveTo>
                  <a:pt x="0" y="0"/>
                </a:moveTo>
                <a:lnTo>
                  <a:pt x="5489003" y="0"/>
                </a:lnTo>
                <a:lnTo>
                  <a:pt x="5489003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2385" y="3352950"/>
            <a:ext cx="1008323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"/>
                <a:ea typeface="Rasputin"/>
                <a:cs typeface="Rasputin"/>
                <a:sym typeface="Rasputin"/>
              </a:rPr>
              <a:t>Diagrama de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estados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25815" y="8314655"/>
            <a:ext cx="663637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94">
                <a:solidFill>
                  <a:srgbClr val="142414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FSM - CONTROL DE ENTRADA Y SALIDA DEL ESTACIONAMIENTO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426279" y="1497565"/>
            <a:ext cx="3589539" cy="4823792"/>
            <a:chOff x="0" y="0"/>
            <a:chExt cx="3663950" cy="49237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5F5C39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426279" y="1497565"/>
            <a:ext cx="3589539" cy="4823792"/>
            <a:chOff x="0" y="0"/>
            <a:chExt cx="3663950" cy="49237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4970" t="0" r="-497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83929" y="1497565"/>
            <a:ext cx="3589539" cy="4823792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0" t="-1766" r="0" b="-176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608701" y="1497565"/>
            <a:ext cx="3589539" cy="4823792"/>
            <a:chOff x="0" y="0"/>
            <a:chExt cx="3663950" cy="49237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0" t="-7099" r="0" b="-709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3849591" y="5642381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743839">
            <a:off x="-2596254" y="4920069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1381" y="305547"/>
            <a:ext cx="12770018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Estados de los sensores a y b (ingreso)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493401" y="6809245"/>
            <a:ext cx="3455295" cy="1561303"/>
            <a:chOff x="0" y="0"/>
            <a:chExt cx="4607060" cy="208173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63458"/>
              <a:ext cx="4607060" cy="1118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Se bloquea el sensor ‘a’</a:t>
              </a:r>
            </a:p>
            <a:p>
              <a:pPr algn="ctr" marL="0" indent="0" lvl="0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primero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460706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Estado 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51051" y="6809245"/>
            <a:ext cx="3455295" cy="1561303"/>
            <a:chOff x="0" y="0"/>
            <a:chExt cx="4607060" cy="208173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963458"/>
              <a:ext cx="4607060" cy="1118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Se bloquean ambos sensores ‘a’ y ‘b’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460706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Estado 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08701" y="6809245"/>
            <a:ext cx="3455295" cy="1123153"/>
            <a:chOff x="0" y="0"/>
            <a:chExt cx="4607060" cy="149753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963458"/>
              <a:ext cx="4607060" cy="534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Se desbloque el sensor ‘a’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460706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Estado </a:t>
              </a:r>
              <a:r>
                <a:rPr lang="en-US" sz="3000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3</a:t>
              </a: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028700" y="2928076"/>
            <a:ext cx="2019801" cy="2714305"/>
            <a:chOff x="0" y="0"/>
            <a:chExt cx="3663950" cy="49237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9"/>
              <a:stretch>
                <a:fillRect l="0" t="-3738" r="0" b="-3738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3099790" y="3771195"/>
            <a:ext cx="2275200" cy="1028068"/>
            <a:chOff x="0" y="0"/>
            <a:chExt cx="3033600" cy="137075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640209"/>
              <a:ext cx="3033600" cy="730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1"/>
                </a:lnSpc>
              </a:pPr>
              <a:r>
                <a:rPr lang="en-US" sz="1514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Ambos sensores</a:t>
              </a:r>
            </a:p>
            <a:p>
              <a:pPr algn="ctr" marL="0" indent="0" lvl="0">
                <a:lnSpc>
                  <a:spcPts val="2271"/>
                </a:lnSpc>
              </a:pPr>
              <a:r>
                <a:rPr lang="en-US" sz="1514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‘a’y ‘b’ desbloqueados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28575"/>
              <a:ext cx="3033600" cy="429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8"/>
                </a:lnSpc>
              </a:pPr>
              <a:r>
                <a:rPr lang="en-US" sz="1975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Estado 0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426279" y="1497565"/>
            <a:ext cx="3589539" cy="4823792"/>
            <a:chOff x="0" y="0"/>
            <a:chExt cx="3663950" cy="49237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5F5C39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426279" y="1497565"/>
            <a:ext cx="3589539" cy="4823792"/>
            <a:chOff x="0" y="0"/>
            <a:chExt cx="3663950" cy="49237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0" t="-10068" r="0" b="-1006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83929" y="1497565"/>
            <a:ext cx="3589539" cy="4823792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0" t="-7526" r="0" b="-752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608701" y="1497565"/>
            <a:ext cx="3589539" cy="4823792"/>
            <a:chOff x="0" y="0"/>
            <a:chExt cx="3663950" cy="49237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608" t="0" r="-60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3849591" y="5642381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743839">
            <a:off x="-2596254" y="4920069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1381" y="305547"/>
            <a:ext cx="12770018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Estados de los sensores a y b (Egreso)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493401" y="6809245"/>
            <a:ext cx="3455295" cy="1561303"/>
            <a:chOff x="0" y="0"/>
            <a:chExt cx="4607060" cy="208173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63458"/>
              <a:ext cx="4607060" cy="1118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Se bloquea el sensor ‘b’</a:t>
              </a:r>
            </a:p>
            <a:p>
              <a:pPr algn="ctr" marL="0" indent="0" lvl="0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primero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460706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Estado 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51051" y="6809245"/>
            <a:ext cx="3455295" cy="1561303"/>
            <a:chOff x="0" y="0"/>
            <a:chExt cx="4607060" cy="208173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963458"/>
              <a:ext cx="4607060" cy="1118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Se bloquean ambos sensores ‘a’ y ‘b’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460706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Estado 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08701" y="6809245"/>
            <a:ext cx="3455295" cy="1123153"/>
            <a:chOff x="0" y="0"/>
            <a:chExt cx="4607060" cy="149753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963458"/>
              <a:ext cx="4607060" cy="534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Se desbloque el sensor ‘b’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460706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Estado </a:t>
              </a:r>
              <a:r>
                <a:rPr lang="en-US" sz="3000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6</a:t>
              </a: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028700" y="2928076"/>
            <a:ext cx="2019801" cy="2714305"/>
            <a:chOff x="0" y="0"/>
            <a:chExt cx="3663950" cy="49237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9"/>
              <a:stretch>
                <a:fillRect l="0" t="-3738" r="0" b="-3738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3099790" y="3771195"/>
            <a:ext cx="2275200" cy="1028068"/>
            <a:chOff x="0" y="0"/>
            <a:chExt cx="3033600" cy="137075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640209"/>
              <a:ext cx="3033600" cy="730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1"/>
                </a:lnSpc>
              </a:pPr>
              <a:r>
                <a:rPr lang="en-US" sz="1514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Ambos sensores</a:t>
              </a:r>
            </a:p>
            <a:p>
              <a:pPr algn="ctr" marL="0" indent="0" lvl="0">
                <a:lnSpc>
                  <a:spcPts val="2271"/>
                </a:lnSpc>
              </a:pPr>
              <a:r>
                <a:rPr lang="en-US" sz="1514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‘a’y ‘b’ desbloqueados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28575"/>
              <a:ext cx="3033600" cy="429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8"/>
                </a:lnSpc>
              </a:pPr>
              <a:r>
                <a:rPr lang="en-US" sz="1975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Estado 0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1868" y="160430"/>
            <a:ext cx="10944263" cy="10003751"/>
          </a:xfrm>
          <a:custGeom>
            <a:avLst/>
            <a:gdLst/>
            <a:ahLst/>
            <a:cxnLst/>
            <a:rect r="r" b="b" t="t" l="l"/>
            <a:pathLst>
              <a:path h="10003751" w="10944263">
                <a:moveTo>
                  <a:pt x="0" y="0"/>
                </a:moveTo>
                <a:lnTo>
                  <a:pt x="10944264" y="0"/>
                </a:lnTo>
                <a:lnTo>
                  <a:pt x="10944264" y="10003751"/>
                </a:lnTo>
                <a:lnTo>
                  <a:pt x="0" y="1000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95009">
            <a:off x="11667807" y="-2491199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79" y="0"/>
                </a:lnTo>
                <a:lnTo>
                  <a:pt x="10836479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5067" y="906515"/>
            <a:ext cx="4308131" cy="3647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Diagrama</a:t>
            </a:r>
          </a:p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Máquina de Mealy</a:t>
            </a:r>
          </a:p>
          <a:p>
            <a:pPr algn="l">
              <a:lnSpc>
                <a:spcPts val="77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3921556">
            <a:off x="-5013172" y="6342013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79" y="0"/>
                </a:lnTo>
                <a:lnTo>
                  <a:pt x="10836479" y="7395897"/>
                </a:lnTo>
                <a:lnTo>
                  <a:pt x="0" y="739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2385" y="1366987"/>
            <a:ext cx="10083230" cy="662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Tabla de transición de estados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y mapas de</a:t>
            </a:r>
          </a:p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Karnaugh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25815" y="8314655"/>
            <a:ext cx="663637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94">
                <a:solidFill>
                  <a:srgbClr val="142414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FSM - CONTROL DE ENTRADA Y SALIDA DEL ESTACIONAMIENTO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95009">
            <a:off x="11667807" y="-2491199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79" y="0"/>
                </a:lnTo>
                <a:lnTo>
                  <a:pt x="10836479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921556">
            <a:off x="-5142221" y="6342013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80" y="0"/>
                </a:lnTo>
                <a:lnTo>
                  <a:pt x="10836480" y="7395897"/>
                </a:lnTo>
                <a:lnTo>
                  <a:pt x="0" y="739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28267" y="0"/>
            <a:ext cx="8831465" cy="10165715"/>
          </a:xfrm>
          <a:custGeom>
            <a:avLst/>
            <a:gdLst/>
            <a:ahLst/>
            <a:cxnLst/>
            <a:rect r="r" b="b" t="t" l="l"/>
            <a:pathLst>
              <a:path h="10165715" w="8831465">
                <a:moveTo>
                  <a:pt x="0" y="0"/>
                </a:moveTo>
                <a:lnTo>
                  <a:pt x="8831466" y="0"/>
                </a:lnTo>
                <a:lnTo>
                  <a:pt x="8831466" y="10165715"/>
                </a:lnTo>
                <a:lnTo>
                  <a:pt x="0" y="10165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70287" y="8659303"/>
            <a:ext cx="6866638" cy="1380658"/>
          </a:xfrm>
          <a:custGeom>
            <a:avLst/>
            <a:gdLst/>
            <a:ahLst/>
            <a:cxnLst/>
            <a:rect r="r" b="b" t="t" l="l"/>
            <a:pathLst>
              <a:path h="1380658" w="6866638">
                <a:moveTo>
                  <a:pt x="0" y="0"/>
                </a:moveTo>
                <a:lnTo>
                  <a:pt x="6866638" y="0"/>
                </a:lnTo>
                <a:lnTo>
                  <a:pt x="6866638" y="1380659"/>
                </a:lnTo>
                <a:lnTo>
                  <a:pt x="0" y="1380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6019" y="225675"/>
            <a:ext cx="4308131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Tabla de transición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664293" y="6070976"/>
            <a:ext cx="1792527" cy="2408882"/>
            <a:chOff x="0" y="0"/>
            <a:chExt cx="3663950" cy="4923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6"/>
              <a:stretch>
                <a:fillRect l="-4970" t="0" r="-497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842431" y="6070976"/>
            <a:ext cx="1792527" cy="2408882"/>
            <a:chOff x="0" y="0"/>
            <a:chExt cx="3663950" cy="49237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7"/>
              <a:stretch>
                <a:fillRect l="0" t="-7099" r="0" b="-7099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DAGrBga8-rk</dc:identifier>
  <dcterms:modified xsi:type="dcterms:W3CDTF">2011-08-01T06:04:30Z</dcterms:modified>
  <cp:revision>1</cp:revision>
  <dc:title>Verde Macchie Basilare Presentazione Semplice</dc:title>
</cp:coreProperties>
</file>